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4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6.png" ContentType="image/png"/>
  <Override PartName="/ppt/media/image28.png" ContentType="image/png"/>
  <Override PartName="/ppt/media/image25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6.png" ContentType="image/png"/>
  <Override PartName="/ppt/media/image27.jpeg" ContentType="image/jpe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15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15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5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5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392FF1B-7798-48EF-8F03-8C1060F189B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245C8A5B-A94E-47BD-A9A5-925AB7C0D03C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0C7D345C-4D3E-4CD6-82F7-0D2D3159C799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7A096BBD-FC05-4C03-9A0C-802234C99BF2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3D7C2738-6B7D-4B45-BAC8-238A3D926A63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3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42B5C78E-A2A2-45FB-B1C7-1EEAE3C73090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C13CCDD8-F0C3-4F5A-A560-DEA784C49698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B571ED4B-004C-4235-8367-C2ADFA99E045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84460680-4782-406B-8F1B-6074FECCDDC0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1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4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280" cy="470448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8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280" cy="514296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280" cy="4704480"/>
          </a:xfrm>
          <a:prstGeom prst="rect">
            <a:avLst/>
          </a:prstGeom>
          <a:ln w="9360"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5486400" y="0"/>
            <a:ext cx="3656880" cy="5142960"/>
          </a:xfrm>
          <a:prstGeom prst="rect">
            <a:avLst/>
          </a:prstGeom>
          <a:solidFill>
            <a:srgbClr val="363d43"/>
          </a:solidFill>
          <a:ln w="9360">
            <a:noFill/>
          </a:ln>
        </p:spPr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280" cy="4704480"/>
          </a:xfrm>
          <a:prstGeom prst="rect">
            <a:avLst/>
          </a:prstGeom>
          <a:ln w="936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280" cy="4704480"/>
          </a:xfrm>
          <a:prstGeom prst="rect">
            <a:avLst/>
          </a:prstGeom>
          <a:ln w="9360"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0" y="152280"/>
            <a:ext cx="9143280" cy="2266200"/>
          </a:xfrm>
          <a:prstGeom prst="rect">
            <a:avLst/>
          </a:prstGeom>
          <a:solidFill>
            <a:srgbClr val="424c53"/>
          </a:solidFill>
          <a:ln w="2556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4" descr=""/>
          <p:cNvPicPr/>
          <p:nvPr/>
        </p:nvPicPr>
        <p:blipFill>
          <a:blip r:embed="rId1"/>
          <a:srcRect l="17875" t="0" r="17875" b="0"/>
          <a:stretch>
            <a:fillRect/>
          </a:stretch>
        </p:blipFill>
        <p:spPr>
          <a:xfrm>
            <a:off x="0" y="0"/>
            <a:ext cx="5395320" cy="5142960"/>
          </a:xfrm>
          <a:prstGeom prst="rect">
            <a:avLst/>
          </a:prstGeom>
          <a:ln>
            <a:noFill/>
          </a:ln>
        </p:spPr>
      </p:pic>
      <p:pic>
        <p:nvPicPr>
          <p:cNvPr id="157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558480" y="1047600"/>
            <a:ext cx="1523160" cy="2441520"/>
          </a:xfrm>
          <a:prstGeom prst="rect">
            <a:avLst/>
          </a:prstGeom>
          <a:ln>
            <a:noFill/>
          </a:ln>
        </p:spPr>
      </p:pic>
      <p:sp>
        <p:nvSpPr>
          <p:cNvPr id="158" name="CustomShape 1"/>
          <p:cNvSpPr/>
          <p:nvPr/>
        </p:nvSpPr>
        <p:spPr>
          <a:xfrm>
            <a:off x="5396040" y="0"/>
            <a:ext cx="89640" cy="514296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</p:sp>
      <p:sp>
        <p:nvSpPr>
          <p:cNvPr id="159" name="CustomShape 2"/>
          <p:cNvSpPr/>
          <p:nvPr/>
        </p:nvSpPr>
        <p:spPr>
          <a:xfrm>
            <a:off x="6417360" y="4201560"/>
            <a:ext cx="1855080" cy="255960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360">
            <a:noFill/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1000">
                <a:solidFill>
                  <a:srgbClr val="ffffff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60" name="CustomShape 3"/>
          <p:cNvSpPr/>
          <p:nvPr/>
        </p:nvSpPr>
        <p:spPr>
          <a:xfrm>
            <a:off x="431640" y="1959840"/>
            <a:ext cx="4571280" cy="2283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IТ Образование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Для специалистов всех уровней!</a:t>
            </a:r>
            <a:endParaRPr/>
          </a:p>
        </p:txBody>
      </p:sp>
    </p:spTree>
  </p:cSld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62" name="Line 2"/>
          <p:cNvSpPr/>
          <p:nvPr/>
        </p:nvSpPr>
        <p:spPr>
          <a:xfrm>
            <a:off x="5638680" y="19958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3" name="Line 3"/>
          <p:cNvSpPr/>
          <p:nvPr/>
        </p:nvSpPr>
        <p:spPr>
          <a:xfrm>
            <a:off x="5638680" y="24170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4" name="Line 4"/>
          <p:cNvSpPr/>
          <p:nvPr/>
        </p:nvSpPr>
        <p:spPr>
          <a:xfrm>
            <a:off x="5658840" y="281268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5" name="CustomShape 5"/>
          <p:cNvSpPr/>
          <p:nvPr/>
        </p:nvSpPr>
        <p:spPr>
          <a:xfrm>
            <a:off x="457200" y="346320"/>
            <a:ext cx="4006080" cy="856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424c53"/>
                </a:solidFill>
                <a:latin typeface="Calibri"/>
                <a:ea typeface="Open Sans Extrabold"/>
              </a:rPr>
              <a:t>JavaScript Pro</a:t>
            </a:r>
            <a:endParaRPr/>
          </a:p>
        </p:txBody>
      </p:sp>
      <p:sp>
        <p:nvSpPr>
          <p:cNvPr id="166" name="CustomShape 6"/>
          <p:cNvSpPr/>
          <p:nvPr/>
        </p:nvSpPr>
        <p:spPr>
          <a:xfrm>
            <a:off x="5526000" y="1725120"/>
            <a:ext cx="3330720" cy="323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1500">
                <a:latin typeface="Calibri"/>
              </a:rPr>
              <a:t>Контекст выполнения.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1500">
                <a:latin typeface="Calibri"/>
              </a:rPr>
              <a:t>Наследование и extend.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1500">
                <a:latin typeface="Calibri"/>
              </a:rPr>
              <a:t>Замыкания.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endParaRPr/>
          </a:p>
        </p:txBody>
      </p:sp>
      <p:sp>
        <p:nvSpPr>
          <p:cNvPr id="167" name="CustomShape 7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8" name="CustomShape 8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9" name="CustomShape 9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0" name="CustomShape 10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sp>
        <p:nvSpPr>
          <p:cNvPr id="171" name="Line 11"/>
          <p:cNvSpPr/>
          <p:nvPr/>
        </p:nvSpPr>
        <p:spPr>
          <a:xfrm>
            <a:off x="5638680" y="31694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pic>
        <p:nvPicPr>
          <p:cNvPr id="17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173" name="CustomShape 12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</p:spTree>
  </p:cSld>
  <p:transition>
    <p:wipe dir="l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7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Контекст по умолчанию</a:t>
            </a:r>
            <a:endParaRPr/>
          </a:p>
        </p:txBody>
      </p:sp>
      <p:sp>
        <p:nvSpPr>
          <p:cNvPr id="17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8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18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2" name="CustomShape 8"/>
          <p:cNvSpPr/>
          <p:nvPr/>
        </p:nvSpPr>
        <p:spPr>
          <a:xfrm>
            <a:off x="274320" y="1900080"/>
            <a:ext cx="8595000" cy="1370160"/>
          </a:xfrm>
          <a:prstGeom prst="rect">
            <a:avLst/>
          </a:prstGeom>
          <a:noFill/>
          <a:ln>
            <a:noFill/>
          </a:ln>
        </p:spPr>
      </p:sp>
      <p:pic>
        <p:nvPicPr>
          <p:cNvPr id="183" name="" descr=""/>
          <p:cNvPicPr/>
          <p:nvPr/>
        </p:nvPicPr>
        <p:blipFill>
          <a:blip r:embed="rId2"/>
          <a:srcRect l="0" t="0" r="0" b="-1234979"/>
          <a:stretch>
            <a:fillRect/>
          </a:stretch>
        </p:blipFill>
        <p:spPr>
          <a:xfrm>
            <a:off x="2978640" y="1110960"/>
            <a:ext cx="3214800" cy="35841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8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Call &amp; Apply 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window</a:t>
            </a:r>
            <a:endParaRPr/>
          </a:p>
        </p:txBody>
      </p:sp>
      <p:sp>
        <p:nvSpPr>
          <p:cNvPr id="18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9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19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2" name="CustomShape 8"/>
          <p:cNvSpPr/>
          <p:nvPr/>
        </p:nvSpPr>
        <p:spPr>
          <a:xfrm>
            <a:off x="274320" y="1900080"/>
            <a:ext cx="8595000" cy="1370160"/>
          </a:xfrm>
          <a:prstGeom prst="rect">
            <a:avLst/>
          </a:prstGeom>
          <a:noFill/>
          <a:ln>
            <a:noFill/>
          </a:ln>
        </p:spPr>
      </p:sp>
      <p:pic>
        <p:nvPicPr>
          <p:cNvPr id="193" name="" descr=""/>
          <p:cNvPicPr/>
          <p:nvPr/>
        </p:nvPicPr>
        <p:blipFill>
          <a:blip r:embed="rId2"/>
          <a:srcRect l="0" t="1317625" r="0" b="0"/>
          <a:stretch>
            <a:fillRect/>
          </a:stretch>
        </p:blipFill>
        <p:spPr>
          <a:xfrm>
            <a:off x="3566160" y="1097280"/>
            <a:ext cx="2468880" cy="365760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9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Метод call</a:t>
            </a:r>
            <a:endParaRPr/>
          </a:p>
        </p:txBody>
      </p:sp>
      <p:sp>
        <p:nvSpPr>
          <p:cNvPr id="19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0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20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2" name="CustomShape 8"/>
          <p:cNvSpPr/>
          <p:nvPr/>
        </p:nvSpPr>
        <p:spPr>
          <a:xfrm>
            <a:off x="274320" y="1900080"/>
            <a:ext cx="8595000" cy="13701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TextShape 9"/>
          <p:cNvSpPr txBox="1"/>
          <p:nvPr/>
        </p:nvSpPr>
        <p:spPr>
          <a:xfrm>
            <a:off x="1005840" y="1097280"/>
            <a:ext cx="7498080" cy="33714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Метод call может применяться для вызова функции в контексте нужного объекта</a:t>
            </a:r>
            <a:endParaRPr/>
          </a:p>
          <a:p>
            <a:r>
              <a:rPr b="1" lang="en-US" sz="1200">
                <a:latin typeface="Arial"/>
              </a:rPr>
              <a:t>Синтаксис</a:t>
            </a:r>
            <a:endParaRPr/>
          </a:p>
          <a:p>
            <a:r>
              <a:rPr i="1" lang="en-US" sz="1000">
                <a:latin typeface="Arial"/>
              </a:rPr>
              <a:t>var result = fun.call(thisArg[, arg1[, arg2[, ...]]])</a:t>
            </a:r>
            <a:endParaRPr/>
          </a:p>
          <a:p>
            <a:r>
              <a:rPr b="1" lang="en-US" sz="1200">
                <a:latin typeface="Arial"/>
              </a:rPr>
              <a:t>Аргументы</a:t>
            </a:r>
            <a:endParaRPr/>
          </a:p>
          <a:p>
            <a:r>
              <a:rPr i="1" lang="en-US" sz="1000">
                <a:latin typeface="Arial"/>
              </a:rPr>
              <a:t>thisArg</a:t>
            </a:r>
            <a:endParaRPr/>
          </a:p>
          <a:p>
            <a:r>
              <a:rPr lang="en-US" sz="1000">
                <a:latin typeface="Arial"/>
              </a:rPr>
              <a:t>Задает значение this внутри функции. Если thisArg - null или undefined, то это будет глобальный объект. В ином случае, this будет равноObject(thisArg) (то есть thisArg, если thisArg уже объект, или String,Boolean или Number, если thisArg - примитивное значение соответствующего типа). Таким образом, при выполнении функции всегда соблюдается условиеtypeof this == 'object'.</a:t>
            </a:r>
            <a:endParaRPr/>
          </a:p>
          <a:p>
            <a:r>
              <a:rPr i="1" lang="en-US" sz="1000">
                <a:latin typeface="Arial"/>
              </a:rPr>
              <a:t>arg1, arg2 ..</a:t>
            </a:r>
            <a:endParaRPr/>
          </a:p>
          <a:p>
            <a:r>
              <a:rPr lang="en-US" sz="1000">
                <a:latin typeface="Arial"/>
              </a:rPr>
              <a:t>Аргументы, с которыми будет вызвана функция.</a:t>
            </a:r>
            <a:endParaRPr/>
          </a:p>
          <a:p>
            <a:endParaRPr/>
          </a:p>
          <a:p>
            <a:endParaRPr/>
          </a:p>
        </p:txBody>
      </p:sp>
    </p:spTree>
  </p:cSld>
  <p:transition>
    <p:wipe dir="l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0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Метод apply</a:t>
            </a:r>
            <a:endParaRPr/>
          </a:p>
        </p:txBody>
      </p:sp>
      <p:sp>
        <p:nvSpPr>
          <p:cNvPr id="20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1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21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2" name="CustomShape 8"/>
          <p:cNvSpPr/>
          <p:nvPr/>
        </p:nvSpPr>
        <p:spPr>
          <a:xfrm>
            <a:off x="274320" y="1900080"/>
            <a:ext cx="8595000" cy="137016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TextShape 9"/>
          <p:cNvSpPr txBox="1"/>
          <p:nvPr/>
        </p:nvSpPr>
        <p:spPr>
          <a:xfrm>
            <a:off x="914400" y="1097280"/>
            <a:ext cx="7498080" cy="44060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Метод apply() вызывает функцию с указанным значением this и аргументами, предоставленными в виде массива</a:t>
            </a:r>
            <a:endParaRPr/>
          </a:p>
          <a:p>
            <a:r>
              <a:rPr b="1" i="1" lang="en-US" sz="1200">
                <a:latin typeface="Arial"/>
              </a:rPr>
              <a:t>Синтаксис</a:t>
            </a:r>
            <a:endParaRPr/>
          </a:p>
          <a:p>
            <a:r>
              <a:rPr i="1" lang="en-US" sz="1000">
                <a:latin typeface="Arial"/>
              </a:rPr>
              <a:t>var result = function.apply(thisArg[, argsArray]);</a:t>
            </a:r>
            <a:endParaRPr/>
          </a:p>
          <a:p>
            <a:r>
              <a:rPr b="1" lang="en-US" sz="1200">
                <a:latin typeface="Arial"/>
              </a:rPr>
              <a:t>Аргументы</a:t>
            </a:r>
            <a:endParaRPr/>
          </a:p>
          <a:p>
            <a:r>
              <a:rPr i="1" lang="en-US" sz="1000">
                <a:latin typeface="Arial"/>
              </a:rPr>
              <a:t>thisArg</a:t>
            </a:r>
            <a:endParaRPr/>
          </a:p>
          <a:p>
            <a:r>
              <a:rPr lang="en-US" sz="1000">
                <a:latin typeface="Arial"/>
              </a:rPr>
              <a:t>Задает значение this внутри функции.</a:t>
            </a:r>
            <a:endParaRPr/>
          </a:p>
          <a:p>
            <a:r>
              <a:rPr lang="en-US" sz="1000">
                <a:latin typeface="Arial"/>
              </a:rPr>
              <a:t>Если thisArg - null или undefined, то это будет глобальный объект.</a:t>
            </a:r>
            <a:endParaRPr/>
          </a:p>
          <a:p>
            <a:r>
              <a:rPr lang="en-US" sz="1000">
                <a:latin typeface="Arial"/>
              </a:rPr>
              <a:t>В ином случае, this будет равно Object(thisArg) (то есть thisArg, если thisArg уже объект, или String, Boolean или Number, если thisArg - примитивное значение соответствующего типа). Таким образом, при выполнении функции всегда соблюдается условие typeof this == 'object'.</a:t>
            </a:r>
            <a:endParaRPr/>
          </a:p>
          <a:p>
            <a:r>
              <a:rPr i="1" lang="en-US" sz="1000">
                <a:latin typeface="Arial"/>
              </a:rPr>
              <a:t>argsArray</a:t>
            </a:r>
            <a:endParaRPr/>
          </a:p>
          <a:p>
            <a:r>
              <a:rPr lang="en-US" sz="1000">
                <a:latin typeface="Arial"/>
              </a:rPr>
              <a:t>Массив аргументов, с которыми будет вызвана функция, или null/undefined для вызова без аргументов.</a:t>
            </a:r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</p:spTree>
  </p:cSld>
  <p:transition>
    <p:wipe dir="l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1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Метод bind</a:t>
            </a:r>
            <a:endParaRPr/>
          </a:p>
        </p:txBody>
      </p:sp>
      <p:sp>
        <p:nvSpPr>
          <p:cNvPr id="21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2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22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pic>
        <p:nvPicPr>
          <p:cNvPr id="222" name="" descr=""/>
          <p:cNvPicPr/>
          <p:nvPr/>
        </p:nvPicPr>
        <p:blipFill>
          <a:blip r:embed="rId2"/>
          <a:srcRect l="308868" t="-1284355" r="-539776" b="0"/>
          <a:stretch>
            <a:fillRect/>
          </a:stretch>
        </p:blipFill>
        <p:spPr>
          <a:xfrm>
            <a:off x="2286360" y="960480"/>
            <a:ext cx="4571280" cy="3611160"/>
          </a:xfrm>
          <a:prstGeom prst="rect">
            <a:avLst/>
          </a:prstGeom>
          <a:ln>
            <a:noFill/>
          </a:ln>
        </p:spPr>
      </p:pic>
      <p:sp>
        <p:nvSpPr>
          <p:cNvPr id="223" name="TextShape 8"/>
          <p:cNvSpPr txBox="1"/>
          <p:nvPr/>
        </p:nvSpPr>
        <p:spPr>
          <a:xfrm>
            <a:off x="731520" y="1095480"/>
            <a:ext cx="7498080" cy="356796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Метод bind() создаёт новую функцию, которая при вызове устанавливает в качестве контекста выполнения this предоставленное значение. В метод также передаётся набор аргументов, которые будут установлены перед переданными в привязанную функцию аргументами при её вызове.</a:t>
            </a:r>
            <a:endParaRPr/>
          </a:p>
          <a:p>
            <a:r>
              <a:rPr b="1" lang="en-US" sz="1200">
                <a:latin typeface="Arial"/>
              </a:rPr>
              <a:t>Синтаксис</a:t>
            </a:r>
            <a:endParaRPr/>
          </a:p>
          <a:p>
            <a:r>
              <a:rPr i="1" lang="en-US" sz="1000">
                <a:latin typeface="Arial"/>
              </a:rPr>
              <a:t>var wrapper = func.bind(context[, arg1, arg2...])</a:t>
            </a:r>
            <a:endParaRPr/>
          </a:p>
          <a:p>
            <a:r>
              <a:rPr b="1" i="1" lang="en-US" sz="1200">
                <a:latin typeface="Arial"/>
              </a:rPr>
              <a:t>Аргументы</a:t>
            </a:r>
            <a:endParaRPr/>
          </a:p>
          <a:p>
            <a:r>
              <a:rPr i="1" lang="en-US" sz="1000">
                <a:latin typeface="Arial"/>
              </a:rPr>
              <a:t>func</a:t>
            </a:r>
            <a:endParaRPr/>
          </a:p>
          <a:p>
            <a:endParaRPr/>
          </a:p>
          <a:p>
            <a:r>
              <a:rPr lang="en-US" sz="1000">
                <a:latin typeface="Arial"/>
              </a:rPr>
              <a:t>Произвольная функция</a:t>
            </a:r>
            <a:endParaRPr/>
          </a:p>
          <a:p>
            <a:endParaRPr/>
          </a:p>
          <a:p>
            <a:r>
              <a:rPr i="1" lang="en-US" sz="1000">
                <a:latin typeface="Arial"/>
              </a:rPr>
              <a:t>context</a:t>
            </a:r>
            <a:endParaRPr/>
          </a:p>
          <a:p>
            <a:r>
              <a:rPr lang="en-US" sz="1000">
                <a:latin typeface="Arial"/>
              </a:rPr>
              <a:t>Контекст, который привязывается к func</a:t>
            </a:r>
            <a:endParaRPr/>
          </a:p>
          <a:p>
            <a:endParaRPr/>
          </a:p>
          <a:p>
            <a:r>
              <a:rPr i="1" lang="en-US" sz="1000">
                <a:latin typeface="Arial"/>
              </a:rPr>
              <a:t>arg1, arg2, …</a:t>
            </a:r>
            <a:endParaRPr/>
          </a:p>
          <a:p>
            <a:r>
              <a:rPr lang="en-US" sz="1000">
                <a:latin typeface="Arial"/>
              </a:rPr>
              <a:t>Если указаны аргументы arg1, arg2... — они будут прибавлены к каждому вызову новой функции, причем встанут перед теми, которые указаны при вызове.</a:t>
            </a:r>
            <a:endParaRPr/>
          </a:p>
          <a:p>
            <a:r>
              <a:rPr lang="en-US" sz="1000">
                <a:latin typeface="Arial"/>
              </a:rPr>
              <a:t>Результат вызова func.bind(context) аналогичен вызову bind(func, context), описанному выше. То есть, wrapper — это обёртка, фиксирующая контекст и передающая вызовы в func. Также можно указать аргументы, тогда и они будут фиксированы, но об этом чуть позже.</a:t>
            </a:r>
            <a:endParaRPr/>
          </a:p>
          <a:p>
            <a:endParaRPr/>
          </a:p>
        </p:txBody>
      </p:sp>
    </p:spTree>
  </p:cSld>
  <p:transition>
    <p:wipe dir="l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25" name="CustomShape 2"/>
          <p:cNvSpPr/>
          <p:nvPr/>
        </p:nvSpPr>
        <p:spPr>
          <a:xfrm>
            <a:off x="457200" y="346320"/>
            <a:ext cx="8595000" cy="84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Каррирование</a:t>
            </a:r>
            <a:endParaRPr/>
          </a:p>
        </p:txBody>
      </p:sp>
      <p:sp>
        <p:nvSpPr>
          <p:cNvPr id="226" name="CustomShape 3"/>
          <p:cNvSpPr/>
          <p:nvPr/>
        </p:nvSpPr>
        <p:spPr>
          <a:xfrm>
            <a:off x="6027480" y="362520"/>
            <a:ext cx="223416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7" name="CustomShape 4"/>
          <p:cNvSpPr/>
          <p:nvPr/>
        </p:nvSpPr>
        <p:spPr>
          <a:xfrm>
            <a:off x="5638680" y="2133360"/>
            <a:ext cx="2991240" cy="221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8" name="CustomShape 5"/>
          <p:cNvSpPr/>
          <p:nvPr/>
        </p:nvSpPr>
        <p:spPr>
          <a:xfrm>
            <a:off x="5669280" y="2533320"/>
            <a:ext cx="2940840" cy="27900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9" name="CustomShape 6"/>
          <p:cNvSpPr/>
          <p:nvPr/>
        </p:nvSpPr>
        <p:spPr>
          <a:xfrm>
            <a:off x="5638680" y="2890080"/>
            <a:ext cx="1945800" cy="27900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3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  <p:sp>
        <p:nvSpPr>
          <p:cNvPr id="231" name="CustomShape 7"/>
          <p:cNvSpPr/>
          <p:nvPr/>
        </p:nvSpPr>
        <p:spPr>
          <a:xfrm>
            <a:off x="5791320" y="1807560"/>
            <a:ext cx="2346120" cy="304200"/>
          </a:xfrm>
          <a:prstGeom prst="rect">
            <a:avLst/>
          </a:prstGeom>
          <a:noFill/>
          <a:ln w="9360">
            <a:noFill/>
          </a:ln>
        </p:spPr>
      </p:sp>
      <p:pic>
        <p:nvPicPr>
          <p:cNvPr id="232" name="" descr=""/>
          <p:cNvPicPr/>
          <p:nvPr/>
        </p:nvPicPr>
        <p:blipFill>
          <a:blip r:embed="rId2"/>
          <a:srcRect l="308868" t="-1284355" r="-539776" b="0"/>
          <a:stretch>
            <a:fillRect/>
          </a:stretch>
        </p:blipFill>
        <p:spPr>
          <a:xfrm>
            <a:off x="2286360" y="960480"/>
            <a:ext cx="4571280" cy="3611160"/>
          </a:xfrm>
          <a:prstGeom prst="rect">
            <a:avLst/>
          </a:prstGeom>
          <a:ln>
            <a:noFill/>
          </a:ln>
        </p:spPr>
      </p:pic>
      <p:sp>
        <p:nvSpPr>
          <p:cNvPr id="233" name="TextShape 8"/>
          <p:cNvSpPr txBox="1"/>
          <p:nvPr/>
        </p:nvSpPr>
        <p:spPr>
          <a:xfrm>
            <a:off x="731520" y="1095480"/>
            <a:ext cx="7498080" cy="20966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Карринг (currying) или каррирование — термин функционального программирования, который означает создание новой функции путём фиксирования аргументов существующей.</a:t>
            </a:r>
            <a:endParaRPr/>
          </a:p>
          <a:p>
            <a:r>
              <a:rPr lang="en-US" sz="1000">
                <a:latin typeface="Arial"/>
              </a:rPr>
              <a:t>Метод func.bind(context, ...) может создавать обёртку, которая фиксирует не только контекст, но и ряд аргументов функции.</a:t>
            </a:r>
            <a:endParaRPr/>
          </a:p>
        </p:txBody>
      </p:sp>
    </p:spTree>
  </p:cSld>
  <p:transition>
    <p:wipe dir="l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Рисунок 17" descr=""/>
          <p:cNvPicPr/>
          <p:nvPr/>
        </p:nvPicPr>
        <p:blipFill>
          <a:blip r:embed="rId1"/>
          <a:srcRect l="41810" t="0" r="41810" b="0"/>
          <a:stretch>
            <a:fillRect/>
          </a:stretch>
        </p:blipFill>
        <p:spPr>
          <a:xfrm>
            <a:off x="0" y="1971720"/>
            <a:ext cx="9143280" cy="272340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0" y="0"/>
            <a:ext cx="9143280" cy="15876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</p:sp>
      <p:sp>
        <p:nvSpPr>
          <p:cNvPr id="236" name="CustomShape 2"/>
          <p:cNvSpPr/>
          <p:nvPr/>
        </p:nvSpPr>
        <p:spPr>
          <a:xfrm>
            <a:off x="455400" y="598320"/>
            <a:ext cx="4151880" cy="885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2800">
                <a:solidFill>
                  <a:srgbClr val="ffffff"/>
                </a:solidFill>
                <a:latin typeface="Calibri"/>
                <a:ea typeface="Open Sans Semibold"/>
              </a:rPr>
              <a:t>КОНТАКТНЫЕ 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ffffff"/>
                </a:solidFill>
                <a:latin typeface="Calibri"/>
                <a:ea typeface="Open Sans Semibold"/>
              </a:rPr>
              <a:t>ДАННЫЕ</a:t>
            </a:r>
            <a:endParaRPr/>
          </a:p>
        </p:txBody>
      </p:sp>
      <p:sp>
        <p:nvSpPr>
          <p:cNvPr id="237" name="CustomShape 3"/>
          <p:cNvSpPr/>
          <p:nvPr/>
        </p:nvSpPr>
        <p:spPr>
          <a:xfrm>
            <a:off x="3486240" y="627480"/>
            <a:ext cx="2093040" cy="897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ITEA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ул. Кутузова, 18/7, оф. 301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Киев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03133</a:t>
            </a:r>
            <a:endParaRPr/>
          </a:p>
        </p:txBody>
      </p:sp>
      <p:sp>
        <p:nvSpPr>
          <p:cNvPr id="238" name="CustomShape 4"/>
          <p:cNvSpPr/>
          <p:nvPr/>
        </p:nvSpPr>
        <p:spPr>
          <a:xfrm>
            <a:off x="5970600" y="627480"/>
            <a:ext cx="2093040" cy="750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+38 044  590  08 38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info@iteducate.com.ua 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www.iteducate.com.ua </a:t>
            </a:r>
            <a:endParaRPr/>
          </a:p>
        </p:txBody>
      </p:sp>
      <p:sp>
        <p:nvSpPr>
          <p:cNvPr id="239" name="CustomShape 5"/>
          <p:cNvSpPr/>
          <p:nvPr/>
        </p:nvSpPr>
        <p:spPr>
          <a:xfrm>
            <a:off x="6193080" y="1379160"/>
            <a:ext cx="3022560" cy="2919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050">
                <a:solidFill>
                  <a:srgbClr val="ffffff"/>
                </a:solidFill>
                <a:latin typeface="Calibri"/>
                <a:ea typeface="MS PGothic"/>
              </a:rPr>
              <a:t>https://www.facebook.com/</a:t>
            </a:r>
            <a:r>
              <a:rPr b="1" lang="en-US" sz="1050">
                <a:solidFill>
                  <a:srgbClr val="ffffff"/>
                </a:solidFill>
                <a:latin typeface="Calibri"/>
                <a:ea typeface="MS PGothic"/>
              </a:rPr>
              <a:t>ITeducate</a:t>
            </a:r>
            <a:endParaRPr/>
          </a:p>
        </p:txBody>
      </p:sp>
      <p:pic>
        <p:nvPicPr>
          <p:cNvPr id="240" name="Picture 2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75280" y="1348200"/>
            <a:ext cx="288360" cy="286560"/>
          </a:xfrm>
          <a:prstGeom prst="rect">
            <a:avLst/>
          </a:prstGeom>
          <a:ln w="9360">
            <a:noFill/>
          </a:ln>
        </p:spPr>
      </p:pic>
      <p:sp>
        <p:nvSpPr>
          <p:cNvPr id="241" name="Line 6"/>
          <p:cNvSpPr/>
          <p:nvPr/>
        </p:nvSpPr>
        <p:spPr>
          <a:xfrm>
            <a:off x="5580000" y="627480"/>
            <a:ext cx="0" cy="1008000"/>
          </a:xfrm>
          <a:prstGeom prst="line">
            <a:avLst/>
          </a:prstGeom>
          <a:ln w="9360">
            <a:solidFill>
              <a:srgbClr val="7b8f9d"/>
            </a:solidFill>
            <a:round/>
          </a:ln>
        </p:spPr>
      </p:sp>
      <p:sp>
        <p:nvSpPr>
          <p:cNvPr id="242" name="CustomShape 7"/>
          <p:cNvSpPr/>
          <p:nvPr/>
        </p:nvSpPr>
        <p:spPr>
          <a:xfrm>
            <a:off x="3124080" y="4781520"/>
            <a:ext cx="2894760" cy="27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</a:rPr>
              <a:t>WWW.ITEDUCATE.COM.UA</a:t>
            </a:r>
            <a:endParaRPr/>
          </a:p>
        </p:txBody>
      </p:sp>
      <p:pic>
        <p:nvPicPr>
          <p:cNvPr id="243" name="Picture 2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24880" y="4801320"/>
            <a:ext cx="1603800" cy="2541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